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7" r:id="rId2"/>
  </p:sldIdLst>
  <p:sldSz cx="9144000" cy="6858000" type="screen4x3"/>
  <p:notesSz cx="6889750" cy="1002188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568">
          <p15:clr>
            <a:srgbClr val="A4A3A4"/>
          </p15:clr>
        </p15:guide>
        <p15:guide id="2" orient="horz" pos="754">
          <p15:clr>
            <a:srgbClr val="A4A3A4"/>
          </p15:clr>
        </p15:guide>
        <p15:guide id="3" orient="horz" pos="255">
          <p15:clr>
            <a:srgbClr val="A4A3A4"/>
          </p15:clr>
        </p15:guide>
        <p15:guide id="4" orient="horz" pos="572">
          <p15:clr>
            <a:srgbClr val="A4A3A4"/>
          </p15:clr>
        </p15:guide>
        <p15:guide id="5" orient="horz" pos="2296">
          <p15:clr>
            <a:srgbClr val="A4A3A4"/>
          </p15:clr>
        </p15:guide>
        <p15:guide id="6" orient="horz" pos="3974">
          <p15:clr>
            <a:srgbClr val="A4A3A4"/>
          </p15:clr>
        </p15:guide>
        <p15:guide id="7" orient="horz" pos="3113">
          <p15:clr>
            <a:srgbClr val="A4A3A4"/>
          </p15:clr>
        </p15:guide>
        <p15:guide id="8" orient="horz" pos="2795">
          <p15:clr>
            <a:srgbClr val="A4A3A4"/>
          </p15:clr>
        </p15:guide>
        <p15:guide id="9" pos="2789">
          <p15:clr>
            <a:srgbClr val="A4A3A4"/>
          </p15:clr>
        </p15:guide>
        <p15:guide id="10" pos="2971">
          <p15:clr>
            <a:srgbClr val="A4A3A4"/>
          </p15:clr>
        </p15:guide>
        <p15:guide id="11" pos="5420">
          <p15:clr>
            <a:srgbClr val="A4A3A4"/>
          </p15:clr>
        </p15:guide>
        <p15:guide id="12" pos="340">
          <p15:clr>
            <a:srgbClr val="A4A3A4"/>
          </p15:clr>
        </p15:guide>
        <p15:guide id="13" pos="4195">
          <p15:clr>
            <a:srgbClr val="A4A3A4"/>
          </p15:clr>
        </p15:guide>
        <p15:guide id="14" pos="1429">
          <p15:clr>
            <a:srgbClr val="A4A3A4"/>
          </p15:clr>
        </p15:guide>
        <p15:guide id="15" pos="1565">
          <p15:clr>
            <a:srgbClr val="A4A3A4"/>
          </p15:clr>
        </p15:guide>
        <p15:guide id="16" pos="1655">
          <p15:clr>
            <a:srgbClr val="A4A3A4"/>
          </p15:clr>
        </p15:guide>
        <p15:guide id="17" pos="1338">
          <p15:clr>
            <a:srgbClr val="A4A3A4"/>
          </p15:clr>
        </p15:guide>
        <p15:guide id="18" pos="1292">
          <p15:clr>
            <a:srgbClr val="A4A3A4"/>
          </p15:clr>
        </p15:guide>
        <p15:guide id="19" pos="274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99"/>
    <a:srgbClr val="000099"/>
    <a:srgbClr val="FFFF66"/>
    <a:srgbClr val="FFCC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howGuides="1">
      <p:cViewPr varScale="1">
        <p:scale>
          <a:sx n="73" d="100"/>
          <a:sy n="73" d="100"/>
        </p:scale>
        <p:origin x="1296" y="78"/>
      </p:cViewPr>
      <p:guideLst>
        <p:guide orient="horz" pos="2568"/>
        <p:guide orient="horz" pos="754"/>
        <p:guide orient="horz" pos="255"/>
        <p:guide orient="horz" pos="572"/>
        <p:guide orient="horz" pos="2296"/>
        <p:guide orient="horz" pos="3974"/>
        <p:guide orient="horz" pos="3113"/>
        <p:guide orient="horz" pos="2795"/>
        <p:guide pos="2789"/>
        <p:guide pos="2971"/>
        <p:guide pos="5420"/>
        <p:guide pos="340"/>
        <p:guide pos="4195"/>
        <p:guide pos="1429"/>
        <p:guide pos="1565"/>
        <p:guide pos="1655"/>
        <p:guide pos="1338"/>
        <p:guide pos="1292"/>
        <p:guide pos="2744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402047862961637"/>
          <c:y val="1.4617219789204871E-2"/>
          <c:w val="0.65430287162547851"/>
          <c:h val="0.57773680850348896"/>
        </c:manualLayout>
      </c:layout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dPt>
            <c:idx val="1"/>
            <c:bubble3D val="0"/>
            <c:spPr>
              <a:solidFill>
                <a:schemeClr val="accent4"/>
              </a:solidFill>
            </c:spPr>
            <c:extLst>
              <c:ext xmlns:c16="http://schemas.microsoft.com/office/drawing/2014/chart" uri="{C3380CC4-5D6E-409C-BE32-E72D297353CC}">
                <c16:uniqueId val="{00000001-2F84-4785-84BE-BB6389592AFA}"/>
              </c:ext>
            </c:extLst>
          </c:dPt>
          <c:dPt>
            <c:idx val="2"/>
            <c:bubble3D val="0"/>
            <c:spPr>
              <a:solidFill>
                <a:srgbClr val="00B050"/>
              </a:solidFill>
            </c:spPr>
            <c:extLst>
              <c:ext xmlns:c16="http://schemas.microsoft.com/office/drawing/2014/chart" uri="{C3380CC4-5D6E-409C-BE32-E72D297353CC}">
                <c16:uniqueId val="{00000003-2F84-4785-84BE-BB6389592AFA}"/>
              </c:ext>
            </c:extLst>
          </c:dPt>
          <c:dPt>
            <c:idx val="3"/>
            <c:bubble3D val="0"/>
            <c:spPr>
              <a:solidFill>
                <a:srgbClr val="92D050"/>
              </a:solidFill>
            </c:spPr>
            <c:extLst>
              <c:ext xmlns:c16="http://schemas.microsoft.com/office/drawing/2014/chart" uri="{C3380CC4-5D6E-409C-BE32-E72D297353CC}">
                <c16:uniqueId val="{00000005-2F84-4785-84BE-BB6389592AFA}"/>
              </c:ext>
            </c:extLst>
          </c:dPt>
          <c:dPt>
            <c:idx val="4"/>
            <c:bubble3D val="0"/>
            <c:spPr>
              <a:solidFill>
                <a:srgbClr val="FFCC66"/>
              </a:solidFill>
            </c:spPr>
            <c:extLst>
              <c:ext xmlns:c16="http://schemas.microsoft.com/office/drawing/2014/chart" uri="{C3380CC4-5D6E-409C-BE32-E72D297353CC}">
                <c16:uniqueId val="{00000007-2F84-4785-84BE-BB6389592AFA}"/>
              </c:ext>
            </c:extLst>
          </c:dPt>
          <c:dPt>
            <c:idx val="5"/>
            <c:bubble3D val="0"/>
            <c:spPr>
              <a:solidFill>
                <a:schemeClr val="tx2">
                  <a:lumMod val="40000"/>
                  <a:lumOff val="60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9-2F84-4785-84BE-BB6389592AFA}"/>
              </c:ext>
            </c:extLst>
          </c:dPt>
          <c:cat>
            <c:strRef>
              <c:f>Sheet1!$A$2:$A$8</c:f>
              <c:strCache>
                <c:ptCount val="7"/>
                <c:pt idx="0">
                  <c:v>Beverages  (22%)</c:v>
                </c:pt>
                <c:pt idx="1">
                  <c:v>Nutrition &amp; Health Science (17%)</c:v>
                </c:pt>
                <c:pt idx="2">
                  <c:v>Milk products &amp; ice cream (16%)</c:v>
                </c:pt>
                <c:pt idx="3">
                  <c:v>Petcare (14%)</c:v>
                </c:pt>
                <c:pt idx="4">
                  <c:v>Prepared dishes and cooking aids (13%)</c:v>
                </c:pt>
                <c:pt idx="5">
                  <c:v>Confectionery (10%)</c:v>
                </c:pt>
                <c:pt idx="6">
                  <c:v>Water (8%)</c:v>
                </c:pt>
              </c:strCache>
            </c:strRef>
          </c:cat>
          <c:val>
            <c:numRef>
              <c:f>Sheet1!$B$2:$B$8</c:f>
              <c:numCache>
                <c:formatCode>0%</c:formatCode>
                <c:ptCount val="7"/>
                <c:pt idx="0">
                  <c:v>0.22</c:v>
                </c:pt>
                <c:pt idx="1">
                  <c:v>0.17</c:v>
                </c:pt>
                <c:pt idx="2">
                  <c:v>0.16</c:v>
                </c:pt>
                <c:pt idx="3">
                  <c:v>0.14000000000000001</c:v>
                </c:pt>
                <c:pt idx="4">
                  <c:v>0.13</c:v>
                </c:pt>
                <c:pt idx="5">
                  <c:v>0.1</c:v>
                </c:pt>
                <c:pt idx="6">
                  <c:v>0.08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2F84-4785-84BE-BB6389592AF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layout>
        <c:manualLayout>
          <c:xMode val="edge"/>
          <c:yMode val="edge"/>
          <c:x val="0"/>
          <c:y val="0.61060964818942443"/>
          <c:w val="1"/>
          <c:h val="0.38918694907091089"/>
        </c:manualLayout>
      </c:layout>
      <c:overlay val="0"/>
      <c:txPr>
        <a:bodyPr/>
        <a:lstStyle/>
        <a:p>
          <a:pPr rtl="0">
            <a:defRPr sz="800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900">
          <a:latin typeface="Arial" panose="020B0604020202020204" pitchFamily="34" charset="0"/>
          <a:cs typeface="Arial" panose="020B0604020202020204" pitchFamily="34" charset="0"/>
        </a:defRPr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402047862961637"/>
          <c:y val="1.4617219789204871E-2"/>
          <c:w val="0.65430287162547851"/>
          <c:h val="0.57773680850348896"/>
        </c:manualLayout>
      </c:layout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dPt>
            <c:idx val="1"/>
            <c:bubble3D val="0"/>
            <c:spPr>
              <a:solidFill>
                <a:schemeClr val="accent4"/>
              </a:solidFill>
            </c:spPr>
            <c:extLst>
              <c:ext xmlns:c16="http://schemas.microsoft.com/office/drawing/2014/chart" uri="{C3380CC4-5D6E-409C-BE32-E72D297353CC}">
                <c16:uniqueId val="{00000001-F5B3-4A8B-8837-484F72C472F4}"/>
              </c:ext>
            </c:extLst>
          </c:dPt>
          <c:dPt>
            <c:idx val="2"/>
            <c:bubble3D val="0"/>
            <c:spPr>
              <a:solidFill>
                <a:srgbClr val="00B050"/>
              </a:solidFill>
            </c:spPr>
            <c:extLst>
              <c:ext xmlns:c16="http://schemas.microsoft.com/office/drawing/2014/chart" uri="{C3380CC4-5D6E-409C-BE32-E72D297353CC}">
                <c16:uniqueId val="{00000003-F5B3-4A8B-8837-484F72C472F4}"/>
              </c:ext>
            </c:extLst>
          </c:dPt>
          <c:dPt>
            <c:idx val="3"/>
            <c:bubble3D val="0"/>
            <c:spPr>
              <a:solidFill>
                <a:srgbClr val="92D050"/>
              </a:solidFill>
            </c:spPr>
            <c:extLst>
              <c:ext xmlns:c16="http://schemas.microsoft.com/office/drawing/2014/chart" uri="{C3380CC4-5D6E-409C-BE32-E72D297353CC}">
                <c16:uniqueId val="{00000005-F5B3-4A8B-8837-484F72C472F4}"/>
              </c:ext>
            </c:extLst>
          </c:dPt>
          <c:dPt>
            <c:idx val="4"/>
            <c:bubble3D val="0"/>
            <c:spPr>
              <a:solidFill>
                <a:srgbClr val="FFCC66"/>
              </a:solidFill>
            </c:spPr>
            <c:extLst>
              <c:ext xmlns:c16="http://schemas.microsoft.com/office/drawing/2014/chart" uri="{C3380CC4-5D6E-409C-BE32-E72D297353CC}">
                <c16:uniqueId val="{00000007-F5B3-4A8B-8837-484F72C472F4}"/>
              </c:ext>
            </c:extLst>
          </c:dPt>
          <c:dPt>
            <c:idx val="5"/>
            <c:bubble3D val="0"/>
            <c:spPr>
              <a:solidFill>
                <a:schemeClr val="tx2">
                  <a:lumMod val="40000"/>
                  <a:lumOff val="60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9-F5B3-4A8B-8837-484F72C472F4}"/>
              </c:ext>
            </c:extLst>
          </c:dPt>
          <c:cat>
            <c:strRef>
              <c:f>Sheet1!$A$2:$A$4</c:f>
              <c:strCache>
                <c:ptCount val="3"/>
                <c:pt idx="0">
                  <c:v>Americas  (45%)</c:v>
                </c:pt>
                <c:pt idx="1">
                  <c:v>Europe, Middle East and North Africa (30%)</c:v>
                </c:pt>
                <c:pt idx="2">
                  <c:v>Asia, Oceania and sub-Saharan Africa (25%)</c:v>
                </c:pt>
              </c:strCache>
            </c:strRef>
          </c:cat>
          <c:val>
            <c:numRef>
              <c:f>Sheet1!$B$2:$B$4</c:f>
              <c:numCache>
                <c:formatCode>0%</c:formatCode>
                <c:ptCount val="3"/>
                <c:pt idx="0">
                  <c:v>0.45</c:v>
                </c:pt>
                <c:pt idx="1">
                  <c:v>0.3</c:v>
                </c:pt>
                <c:pt idx="2">
                  <c:v>0.25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F5B3-4A8B-8837-484F72C472F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layout>
        <c:manualLayout>
          <c:xMode val="edge"/>
          <c:yMode val="edge"/>
          <c:x val="3.2219845902878727E-2"/>
          <c:y val="0.63336924989639454"/>
          <c:w val="0.8775645855690607"/>
          <c:h val="0.36642734736394078"/>
        </c:manualLayout>
      </c:layout>
      <c:overlay val="0"/>
      <c:txPr>
        <a:bodyPr/>
        <a:lstStyle/>
        <a:p>
          <a:pPr rtl="0">
            <a:defRPr sz="800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900">
          <a:latin typeface="Arial" panose="020B0604020202020204" pitchFamily="34" charset="0"/>
          <a:cs typeface="Arial" panose="020B0604020202020204" pitchFamily="34" charset="0"/>
        </a:defRPr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402047862961637"/>
          <c:y val="1.4617219789204871E-2"/>
          <c:w val="0.65430287162547851"/>
          <c:h val="0.57773680850348896"/>
        </c:manualLayout>
      </c:layout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dPt>
            <c:idx val="1"/>
            <c:bubble3D val="0"/>
            <c:spPr>
              <a:solidFill>
                <a:schemeClr val="accent4"/>
              </a:solidFill>
            </c:spPr>
            <c:extLst>
              <c:ext xmlns:c16="http://schemas.microsoft.com/office/drawing/2014/chart" uri="{C3380CC4-5D6E-409C-BE32-E72D297353CC}">
                <c16:uniqueId val="{00000001-5300-41A3-A0BF-76C4DF87CAB7}"/>
              </c:ext>
            </c:extLst>
          </c:dPt>
          <c:dPt>
            <c:idx val="2"/>
            <c:bubble3D val="0"/>
            <c:spPr>
              <a:solidFill>
                <a:srgbClr val="00B050"/>
              </a:solidFill>
            </c:spPr>
            <c:extLst>
              <c:ext xmlns:c16="http://schemas.microsoft.com/office/drawing/2014/chart" uri="{C3380CC4-5D6E-409C-BE32-E72D297353CC}">
                <c16:uniqueId val="{00000003-5300-41A3-A0BF-76C4DF87CAB7}"/>
              </c:ext>
            </c:extLst>
          </c:dPt>
          <c:dPt>
            <c:idx val="3"/>
            <c:bubble3D val="0"/>
            <c:spPr>
              <a:solidFill>
                <a:srgbClr val="92D050"/>
              </a:solidFill>
            </c:spPr>
            <c:extLst>
              <c:ext xmlns:c16="http://schemas.microsoft.com/office/drawing/2014/chart" uri="{C3380CC4-5D6E-409C-BE32-E72D297353CC}">
                <c16:uniqueId val="{00000005-5300-41A3-A0BF-76C4DF87CAB7}"/>
              </c:ext>
            </c:extLst>
          </c:dPt>
          <c:dPt>
            <c:idx val="4"/>
            <c:bubble3D val="0"/>
            <c:spPr>
              <a:solidFill>
                <a:srgbClr val="FFCC66"/>
              </a:solidFill>
            </c:spPr>
            <c:extLst>
              <c:ext xmlns:c16="http://schemas.microsoft.com/office/drawing/2014/chart" uri="{C3380CC4-5D6E-409C-BE32-E72D297353CC}">
                <c16:uniqueId val="{00000007-5300-41A3-A0BF-76C4DF87CAB7}"/>
              </c:ext>
            </c:extLst>
          </c:dPt>
          <c:dPt>
            <c:idx val="5"/>
            <c:bubble3D val="0"/>
            <c:spPr>
              <a:solidFill>
                <a:schemeClr val="tx2">
                  <a:lumMod val="40000"/>
                  <a:lumOff val="60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9-5300-41A3-A0BF-76C4DF87CAB7}"/>
              </c:ext>
            </c:extLst>
          </c:dPt>
          <c:cat>
            <c:strRef>
              <c:f>Sheet1!$A$2:$A$7</c:f>
              <c:strCache>
                <c:ptCount val="6"/>
                <c:pt idx="0">
                  <c:v>Norges Bank IM (3%)</c:v>
                </c:pt>
                <c:pt idx="1">
                  <c:v>Vanguard Group (2%)</c:v>
                </c:pt>
                <c:pt idx="2">
                  <c:v>UBS Investment Management (2%)</c:v>
                </c:pt>
                <c:pt idx="3">
                  <c:v>Third Point (1%)</c:v>
                </c:pt>
                <c:pt idx="4">
                  <c:v>Capital Research &amp; Management (1%)</c:v>
                </c:pt>
                <c:pt idx="5">
                  <c:v>Other (91%)</c:v>
                </c:pt>
              </c:strCache>
            </c:strRef>
          </c:cat>
          <c:val>
            <c:numRef>
              <c:f>Sheet1!$B$2:$B$7</c:f>
              <c:numCache>
                <c:formatCode>0.00%</c:formatCode>
                <c:ptCount val="6"/>
                <c:pt idx="0">
                  <c:v>2.7099999999999999E-2</c:v>
                </c:pt>
                <c:pt idx="1">
                  <c:v>2.2700000000000001E-2</c:v>
                </c:pt>
                <c:pt idx="2">
                  <c:v>1.5699999999999999E-2</c:v>
                </c:pt>
                <c:pt idx="3">
                  <c:v>1.29E-2</c:v>
                </c:pt>
                <c:pt idx="4">
                  <c:v>1.2699999999999999E-2</c:v>
                </c:pt>
                <c:pt idx="5">
                  <c:v>0.90890000000000004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5300-41A3-A0BF-76C4DF87CAB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layout>
        <c:manualLayout>
          <c:xMode val="edge"/>
          <c:yMode val="edge"/>
          <c:x val="8.2172325006961894E-2"/>
          <c:y val="0.61060964818942443"/>
          <c:w val="0.91782767499303797"/>
          <c:h val="0.38918694907091089"/>
        </c:manualLayout>
      </c:layout>
      <c:overlay val="0"/>
      <c:txPr>
        <a:bodyPr/>
        <a:lstStyle/>
        <a:p>
          <a:pPr rtl="0">
            <a:defRPr sz="800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900">
          <a:latin typeface="Arial" panose="020B0604020202020204" pitchFamily="34" charset="0"/>
          <a:cs typeface="Arial" panose="020B0604020202020204" pitchFamily="34" charset="0"/>
        </a:defRPr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402047862961637"/>
          <c:y val="1.4617219789204871E-2"/>
          <c:w val="0.65430287162547851"/>
          <c:h val="0.57773680850348896"/>
        </c:manualLayout>
      </c:layout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dPt>
            <c:idx val="1"/>
            <c:bubble3D val="0"/>
            <c:spPr>
              <a:solidFill>
                <a:schemeClr val="accent4"/>
              </a:solidFill>
            </c:spPr>
            <c:extLst>
              <c:ext xmlns:c16="http://schemas.microsoft.com/office/drawing/2014/chart" uri="{C3380CC4-5D6E-409C-BE32-E72D297353CC}">
                <c16:uniqueId val="{00000001-ECCF-457A-9F4B-AA24EF5D32B7}"/>
              </c:ext>
            </c:extLst>
          </c:dPt>
          <c:dPt>
            <c:idx val="2"/>
            <c:bubble3D val="0"/>
            <c:spPr>
              <a:solidFill>
                <a:srgbClr val="00B050"/>
              </a:solidFill>
            </c:spPr>
            <c:extLst>
              <c:ext xmlns:c16="http://schemas.microsoft.com/office/drawing/2014/chart" uri="{C3380CC4-5D6E-409C-BE32-E72D297353CC}">
                <c16:uniqueId val="{00000003-ECCF-457A-9F4B-AA24EF5D32B7}"/>
              </c:ext>
            </c:extLst>
          </c:dPt>
          <c:dPt>
            <c:idx val="3"/>
            <c:bubble3D val="0"/>
            <c:spPr>
              <a:solidFill>
                <a:srgbClr val="92D050"/>
              </a:solidFill>
            </c:spPr>
            <c:extLst>
              <c:ext xmlns:c16="http://schemas.microsoft.com/office/drawing/2014/chart" uri="{C3380CC4-5D6E-409C-BE32-E72D297353CC}">
                <c16:uniqueId val="{00000005-ECCF-457A-9F4B-AA24EF5D32B7}"/>
              </c:ext>
            </c:extLst>
          </c:dPt>
          <c:dPt>
            <c:idx val="4"/>
            <c:bubble3D val="0"/>
            <c:spPr>
              <a:solidFill>
                <a:srgbClr val="FFCC66"/>
              </a:solidFill>
            </c:spPr>
            <c:extLst>
              <c:ext xmlns:c16="http://schemas.microsoft.com/office/drawing/2014/chart" uri="{C3380CC4-5D6E-409C-BE32-E72D297353CC}">
                <c16:uniqueId val="{00000007-ECCF-457A-9F4B-AA24EF5D32B7}"/>
              </c:ext>
            </c:extLst>
          </c:dPt>
          <c:dPt>
            <c:idx val="5"/>
            <c:bubble3D val="0"/>
            <c:spPr>
              <a:solidFill>
                <a:schemeClr val="tx2">
                  <a:lumMod val="40000"/>
                  <a:lumOff val="60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9-ECCF-457A-9F4B-AA24EF5D32B7}"/>
              </c:ext>
            </c:extLst>
          </c:dPt>
          <c:cat>
            <c:strRef>
              <c:f>Sheet1!$A$2:$A$3</c:f>
              <c:strCache>
                <c:ptCount val="2"/>
                <c:pt idx="0">
                  <c:v>Institutions  (79%)</c:v>
                </c:pt>
                <c:pt idx="1">
                  <c:v>Private shareholders (21%)</c:v>
                </c:pt>
              </c:strCache>
            </c:strRef>
          </c:cat>
          <c:val>
            <c:numRef>
              <c:f>Sheet1!$B$2:$B$3</c:f>
              <c:numCache>
                <c:formatCode>0%</c:formatCode>
                <c:ptCount val="2"/>
                <c:pt idx="0">
                  <c:v>0.79</c:v>
                </c:pt>
                <c:pt idx="1">
                  <c:v>0.21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ECCF-457A-9F4B-AA24EF5D32B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layout>
        <c:manualLayout>
          <c:xMode val="edge"/>
          <c:yMode val="edge"/>
          <c:x val="0.12887938361151491"/>
          <c:y val="0.67888845331033476"/>
          <c:w val="0.78090504786042481"/>
          <c:h val="0.25831923925583267"/>
        </c:manualLayout>
      </c:layout>
      <c:overlay val="0"/>
      <c:txPr>
        <a:bodyPr/>
        <a:lstStyle/>
        <a:p>
          <a:pPr rtl="0">
            <a:defRPr sz="800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900">
          <a:latin typeface="Arial" panose="020B0604020202020204" pitchFamily="34" charset="0"/>
          <a:cs typeface="Arial" panose="020B0604020202020204" pitchFamily="34" charset="0"/>
        </a:defRPr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5558" cy="501094"/>
          </a:xfrm>
          <a:prstGeom prst="rect">
            <a:avLst/>
          </a:prstGeom>
        </p:spPr>
        <p:txBody>
          <a:bodyPr vert="horz" lIns="96634" tIns="48317" rIns="96634" bIns="48317" rtlCol="0"/>
          <a:lstStyle>
            <a:lvl1pPr algn="l">
              <a:defRPr sz="13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02597" y="0"/>
            <a:ext cx="2985558" cy="501094"/>
          </a:xfrm>
          <a:prstGeom prst="rect">
            <a:avLst/>
          </a:prstGeom>
        </p:spPr>
        <p:txBody>
          <a:bodyPr vert="horz" lIns="96634" tIns="48317" rIns="96634" bIns="48317" rtlCol="0"/>
          <a:lstStyle>
            <a:lvl1pPr algn="r">
              <a:defRPr sz="1300"/>
            </a:lvl1pPr>
          </a:lstStyle>
          <a:p>
            <a:fld id="{1E123E30-F1CB-48A2-B246-85A2301B38D2}" type="datetimeFigureOut">
              <a:rPr lang="en-GB" smtClean="0"/>
              <a:t>23/12/2017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39800" y="750888"/>
            <a:ext cx="5010150" cy="37592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34" tIns="48317" rIns="96634" bIns="48317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8975" y="4760397"/>
            <a:ext cx="5511800" cy="4509850"/>
          </a:xfrm>
          <a:prstGeom prst="rect">
            <a:avLst/>
          </a:prstGeom>
        </p:spPr>
        <p:txBody>
          <a:bodyPr vert="horz" lIns="96634" tIns="48317" rIns="96634" bIns="48317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519054"/>
            <a:ext cx="2985558" cy="501094"/>
          </a:xfrm>
          <a:prstGeom prst="rect">
            <a:avLst/>
          </a:prstGeom>
        </p:spPr>
        <p:txBody>
          <a:bodyPr vert="horz" lIns="96634" tIns="48317" rIns="96634" bIns="48317" rtlCol="0" anchor="b"/>
          <a:lstStyle>
            <a:lvl1pPr algn="l">
              <a:defRPr sz="13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02597" y="9519054"/>
            <a:ext cx="2985558" cy="501094"/>
          </a:xfrm>
          <a:prstGeom prst="rect">
            <a:avLst/>
          </a:prstGeom>
        </p:spPr>
        <p:txBody>
          <a:bodyPr vert="horz" lIns="96634" tIns="48317" rIns="96634" bIns="48317" rtlCol="0" anchor="b"/>
          <a:lstStyle>
            <a:lvl1pPr algn="r">
              <a:defRPr sz="1300"/>
            </a:lvl1pPr>
          </a:lstStyle>
          <a:p>
            <a:fld id="{E0499F2A-4976-4951-894A-6561EB2A5B1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359041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505200" y="6356350"/>
            <a:ext cx="2133600" cy="365125"/>
          </a:xfrm>
        </p:spPr>
        <p:txBody>
          <a:bodyPr/>
          <a:lstStyle>
            <a:lvl1pPr algn="ctr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A126ED61-0B5D-41E0-80C3-462C8ED57116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225643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26ED61-0B5D-41E0-80C3-462C8ED571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60847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26ED61-0B5D-41E0-80C3-462C8ED571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716237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26ED61-0B5D-41E0-80C3-462C8ED571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30919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26ED61-0B5D-41E0-80C3-462C8ED571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390590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26ED61-0B5D-41E0-80C3-462C8ED571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187158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26ED61-0B5D-41E0-80C3-462C8ED571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107361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26ED61-0B5D-41E0-80C3-462C8ED571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071014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26ED61-0B5D-41E0-80C3-462C8ED571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759242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26ED61-0B5D-41E0-80C3-462C8ED571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666375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26ED61-0B5D-41E0-80C3-462C8ED571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439600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26ED61-0B5D-41E0-80C3-462C8ED571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720669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jpeg"/><Relationship Id="rId18" Type="http://schemas.openxmlformats.org/officeDocument/2006/relationships/image" Target="../media/image16.png"/><Relationship Id="rId26" Type="http://schemas.openxmlformats.org/officeDocument/2006/relationships/image" Target="../media/image24.jpeg"/><Relationship Id="rId3" Type="http://schemas.openxmlformats.org/officeDocument/2006/relationships/image" Target="../media/image1.png"/><Relationship Id="rId21" Type="http://schemas.openxmlformats.org/officeDocument/2006/relationships/image" Target="../media/image19.png"/><Relationship Id="rId7" Type="http://schemas.openxmlformats.org/officeDocument/2006/relationships/image" Target="../media/image5.png"/><Relationship Id="rId12" Type="http://schemas.openxmlformats.org/officeDocument/2006/relationships/image" Target="../media/image10.gif"/><Relationship Id="rId17" Type="http://schemas.openxmlformats.org/officeDocument/2006/relationships/image" Target="../media/image15.png"/><Relationship Id="rId25" Type="http://schemas.openxmlformats.org/officeDocument/2006/relationships/image" Target="../media/image23.jpeg"/><Relationship Id="rId2" Type="http://schemas.openxmlformats.org/officeDocument/2006/relationships/chart" Target="../charts/chart1.xml"/><Relationship Id="rId16" Type="http://schemas.openxmlformats.org/officeDocument/2006/relationships/image" Target="../media/image14.png"/><Relationship Id="rId20" Type="http://schemas.openxmlformats.org/officeDocument/2006/relationships/image" Target="../media/image18.png"/><Relationship Id="rId29" Type="http://schemas.openxmlformats.org/officeDocument/2006/relationships/chart" Target="../charts/chart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11" Type="http://schemas.openxmlformats.org/officeDocument/2006/relationships/image" Target="../media/image9.png"/><Relationship Id="rId24" Type="http://schemas.openxmlformats.org/officeDocument/2006/relationships/image" Target="../media/image22.png"/><Relationship Id="rId5" Type="http://schemas.openxmlformats.org/officeDocument/2006/relationships/image" Target="../media/image3.png"/><Relationship Id="rId15" Type="http://schemas.openxmlformats.org/officeDocument/2006/relationships/image" Target="../media/image13.png"/><Relationship Id="rId23" Type="http://schemas.openxmlformats.org/officeDocument/2006/relationships/image" Target="../media/image21.png"/><Relationship Id="rId28" Type="http://schemas.openxmlformats.org/officeDocument/2006/relationships/chart" Target="../charts/chart2.xml"/><Relationship Id="rId10" Type="http://schemas.openxmlformats.org/officeDocument/2006/relationships/image" Target="../media/image8.png"/><Relationship Id="rId19" Type="http://schemas.openxmlformats.org/officeDocument/2006/relationships/image" Target="../media/image17.png"/><Relationship Id="rId31" Type="http://schemas.openxmlformats.org/officeDocument/2006/relationships/image" Target="../media/image26.png"/><Relationship Id="rId4" Type="http://schemas.openxmlformats.org/officeDocument/2006/relationships/image" Target="../media/image2.png"/><Relationship Id="rId9" Type="http://schemas.openxmlformats.org/officeDocument/2006/relationships/image" Target="../media/image7.png"/><Relationship Id="rId14" Type="http://schemas.openxmlformats.org/officeDocument/2006/relationships/image" Target="../media/image12.png"/><Relationship Id="rId22" Type="http://schemas.openxmlformats.org/officeDocument/2006/relationships/image" Target="../media/image20.png"/><Relationship Id="rId27" Type="http://schemas.openxmlformats.org/officeDocument/2006/relationships/image" Target="../media/image25.jpeg"/><Relationship Id="rId30" Type="http://schemas.openxmlformats.org/officeDocument/2006/relationships/chart" Target="../charts/char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21494" y="332805"/>
            <a:ext cx="8082756" cy="719931"/>
          </a:xfrm>
        </p:spPr>
        <p:txBody>
          <a:bodyPr anchor="t">
            <a:normAutofit fontScale="90000"/>
          </a:bodyPr>
          <a:lstStyle/>
          <a:p>
            <a:pPr algn="l"/>
            <a:r>
              <a:rPr lang="en-GB" sz="27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Nestlé</a:t>
            </a:r>
            <a:br>
              <a:rPr lang="en-GB" sz="12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22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Company Overview</a:t>
            </a:r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539750" y="1412776"/>
            <a:ext cx="3887788" cy="2232124"/>
          </a:xfrm>
          <a:prstGeom prst="rect">
            <a:avLst/>
          </a:prstGeom>
          <a:noFill/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85725" indent="-85725" algn="l"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GB" sz="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Founded in 1866 and headquartered in </a:t>
            </a:r>
            <a:r>
              <a:rPr lang="en-GB" sz="9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Vevey</a:t>
            </a:r>
            <a:r>
              <a:rPr lang="en-GB" sz="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Switzerland, Nestlé is a leading global food and beverage company</a:t>
            </a:r>
          </a:p>
          <a:p>
            <a:pPr marL="180975" lvl="1" indent="-95250" algn="l">
              <a:buClr>
                <a:srgbClr val="FF0000"/>
              </a:buClr>
              <a:buFont typeface="Arial" panose="020B0604020202020204" pitchFamily="34" charset="0"/>
              <a:buChar char="−"/>
            </a:pPr>
            <a:r>
              <a:rPr lang="en-GB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c.328,000 employees in over 150 countries</a:t>
            </a:r>
          </a:p>
          <a:p>
            <a:pPr marL="180975" lvl="1" indent="-95250" algn="l">
              <a:buClr>
                <a:srgbClr val="FF0000"/>
              </a:buClr>
              <a:buFont typeface="Arial" panose="020B0604020202020204" pitchFamily="34" charset="0"/>
              <a:buChar char="−"/>
            </a:pPr>
            <a:r>
              <a:rPr lang="en-GB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418 factories in 86 countries</a:t>
            </a:r>
          </a:p>
          <a:p>
            <a:pPr marL="180975" lvl="1" indent="-95250" algn="l">
              <a:buClr>
                <a:srgbClr val="FF0000"/>
              </a:buClr>
              <a:buFont typeface="Arial" panose="020B0604020202020204" pitchFamily="34" charset="0"/>
              <a:buChar char="−"/>
            </a:pPr>
            <a:r>
              <a:rPr lang="en-GB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Over 2,000 brands</a:t>
            </a:r>
          </a:p>
          <a:p>
            <a:pPr marL="180975" lvl="1" indent="-95250" algn="l">
              <a:buClr>
                <a:srgbClr val="FF0000"/>
              </a:buClr>
              <a:buFont typeface="Arial" panose="020B0604020202020204" pitchFamily="34" charset="0"/>
              <a:buChar char="−"/>
            </a:pPr>
            <a:r>
              <a:rPr lang="en-GB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Sales presence in 91 countries; c.1bn products sold per day </a:t>
            </a:r>
          </a:p>
          <a:p>
            <a:pPr marL="180975" lvl="1" indent="-95250" algn="l">
              <a:buClr>
                <a:srgbClr val="FF0000"/>
              </a:buClr>
              <a:buFont typeface="Arial" panose="020B0604020202020204" pitchFamily="34" charset="0"/>
              <a:buChar char="−"/>
            </a:pPr>
            <a:r>
              <a:rPr lang="en-GB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Listed on the Swiss Stock Exchange with market cap of c.CHF260bn (Jul’17)</a:t>
            </a:r>
          </a:p>
          <a:p>
            <a:pPr marL="85725" indent="-85725" algn="l"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GB" sz="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Key product categories and brands:</a:t>
            </a:r>
          </a:p>
          <a:p>
            <a:pPr marL="180975" lvl="1" indent="-95250" algn="l">
              <a:buClr>
                <a:srgbClr val="FF0000"/>
              </a:buClr>
              <a:buFont typeface="Arial" panose="020B0604020202020204" pitchFamily="34" charset="0"/>
              <a:buChar char="−"/>
            </a:pPr>
            <a:r>
              <a:rPr lang="en-GB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Powdered and Liquid Beverages:</a:t>
            </a:r>
          </a:p>
          <a:p>
            <a:pPr marL="180975" lvl="1" indent="-95250" algn="l">
              <a:buClr>
                <a:srgbClr val="FF0000"/>
              </a:buClr>
              <a:buFont typeface="Arial" panose="020B0604020202020204" pitchFamily="34" charset="0"/>
              <a:buChar char="−"/>
            </a:pPr>
            <a:r>
              <a:rPr lang="en-GB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Milk products and Ice cream:</a:t>
            </a:r>
          </a:p>
          <a:p>
            <a:pPr marL="180975" lvl="1" indent="-95250" algn="l">
              <a:buClr>
                <a:srgbClr val="FF0000"/>
              </a:buClr>
              <a:buFont typeface="Arial" panose="020B0604020202020204" pitchFamily="34" charset="0"/>
              <a:buChar char="−"/>
            </a:pPr>
            <a:r>
              <a:rPr lang="en-GB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Water:</a:t>
            </a:r>
          </a:p>
          <a:p>
            <a:pPr marL="180975" lvl="1" indent="-95250" algn="l">
              <a:buClr>
                <a:srgbClr val="FF0000"/>
              </a:buClr>
              <a:buFont typeface="Arial" panose="020B0604020202020204" pitchFamily="34" charset="0"/>
              <a:buChar char="−"/>
            </a:pPr>
            <a:r>
              <a:rPr lang="en-GB" sz="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PetCare</a:t>
            </a:r>
            <a:r>
              <a:rPr lang="en-GB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180975" lvl="1" indent="-95250" algn="l">
              <a:buClr>
                <a:srgbClr val="FF0000"/>
              </a:buClr>
              <a:buFont typeface="Arial" panose="020B0604020202020204" pitchFamily="34" charset="0"/>
              <a:buChar char="−"/>
            </a:pPr>
            <a:r>
              <a:rPr lang="en-GB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Confectionery:</a:t>
            </a:r>
          </a:p>
          <a:p>
            <a:pPr marL="180975" lvl="1" indent="-95250" algn="l">
              <a:buClr>
                <a:srgbClr val="FF0000"/>
              </a:buClr>
              <a:buFont typeface="Arial" panose="020B0604020202020204" pitchFamily="34" charset="0"/>
              <a:buChar char="−"/>
            </a:pPr>
            <a:r>
              <a:rPr lang="en-GB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Nutrition and Health Science:</a:t>
            </a:r>
          </a:p>
          <a:p>
            <a:pPr marL="180975" lvl="1" indent="-95250" algn="l">
              <a:buClr>
                <a:srgbClr val="FF0000"/>
              </a:buClr>
              <a:buFont typeface="Arial" panose="020B0604020202020204" pitchFamily="34" charset="0"/>
              <a:buChar char="−"/>
            </a:pPr>
            <a:r>
              <a:rPr lang="en-GB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Prepared dishes and Cooking aids:</a:t>
            </a:r>
          </a:p>
        </p:txBody>
      </p:sp>
      <p:sp>
        <p:nvSpPr>
          <p:cNvPr id="23" name="Title 1"/>
          <p:cNvSpPr txBox="1">
            <a:spLocks/>
          </p:cNvSpPr>
          <p:nvPr/>
        </p:nvSpPr>
        <p:spPr>
          <a:xfrm>
            <a:off x="4714097" y="1133239"/>
            <a:ext cx="3880426" cy="287809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1200" b="1" dirty="0">
                <a:latin typeface="Arial" panose="020B0604020202020204" pitchFamily="34" charset="0"/>
                <a:cs typeface="Arial" panose="020B0604020202020204" pitchFamily="34" charset="0"/>
              </a:rPr>
              <a:t>Key financials</a:t>
            </a:r>
          </a:p>
        </p:txBody>
      </p:sp>
      <p:sp>
        <p:nvSpPr>
          <p:cNvPr id="25" name="Title 1"/>
          <p:cNvSpPr txBox="1">
            <a:spLocks/>
          </p:cNvSpPr>
          <p:nvPr/>
        </p:nvSpPr>
        <p:spPr>
          <a:xfrm>
            <a:off x="4723824" y="3717032"/>
            <a:ext cx="3880426" cy="287809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1200" b="1" dirty="0">
                <a:latin typeface="Arial" panose="020B0604020202020204" pitchFamily="34" charset="0"/>
                <a:cs typeface="Arial" panose="020B0604020202020204" pitchFamily="34" charset="0"/>
              </a:rPr>
              <a:t>Revenue breakdown 2016</a:t>
            </a:r>
          </a:p>
        </p:txBody>
      </p:sp>
      <p:cxnSp>
        <p:nvCxnSpPr>
          <p:cNvPr id="26" name="Straight Connector 25"/>
          <p:cNvCxnSpPr/>
          <p:nvPr/>
        </p:nvCxnSpPr>
        <p:spPr>
          <a:xfrm>
            <a:off x="4723648" y="1412776"/>
            <a:ext cx="3880800" cy="0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" name="Group 5"/>
          <p:cNvGrpSpPr/>
          <p:nvPr/>
        </p:nvGrpSpPr>
        <p:grpSpPr>
          <a:xfrm>
            <a:off x="539552" y="1124744"/>
            <a:ext cx="3887986" cy="288032"/>
            <a:chOff x="539552" y="1124744"/>
            <a:chExt cx="3887986" cy="288032"/>
          </a:xfrm>
        </p:grpSpPr>
        <p:sp>
          <p:nvSpPr>
            <p:cNvPr id="22" name="Title 1"/>
            <p:cNvSpPr txBox="1">
              <a:spLocks/>
            </p:cNvSpPr>
            <p:nvPr/>
          </p:nvSpPr>
          <p:spPr>
            <a:xfrm>
              <a:off x="547112" y="1124744"/>
              <a:ext cx="3880426" cy="287809"/>
            </a:xfrm>
            <a:prstGeom prst="rect">
              <a:avLst/>
            </a:prstGeom>
          </p:spPr>
          <p:txBody>
            <a:bodyPr vert="horz" lIns="91440" tIns="45720" rIns="91440" bIns="45720" rtlCol="0" anchor="t">
              <a:normAutofit fontScale="97500"/>
            </a:bodyPr>
            <a:lstStyle>
              <a:lvl1pPr algn="ctr" defTabSz="914400" rtl="0" eaLnBrk="1" latinLnBrk="0" hangingPunct="1">
                <a:spcBef>
                  <a:spcPct val="0"/>
                </a:spcBef>
                <a:buNone/>
                <a:defRPr sz="44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algn="l"/>
              <a:r>
                <a:rPr lang="en-GB" sz="1200" b="1" dirty="0">
                  <a:latin typeface="Arial" panose="020B0604020202020204" pitchFamily="34" charset="0"/>
                  <a:cs typeface="Arial" panose="020B0604020202020204" pitchFamily="34" charset="0"/>
                </a:rPr>
                <a:t>Business description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539552" y="1412776"/>
              <a:ext cx="3880800" cy="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28" name="Straight Connector 27"/>
          <p:cNvCxnSpPr/>
          <p:nvPr/>
        </p:nvCxnSpPr>
        <p:spPr>
          <a:xfrm>
            <a:off x="4723648" y="4005064"/>
            <a:ext cx="3880800" cy="0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539552" y="3717032"/>
            <a:ext cx="3880800" cy="288032"/>
            <a:chOff x="539552" y="3717032"/>
            <a:chExt cx="3880800" cy="288032"/>
          </a:xfrm>
        </p:grpSpPr>
        <p:sp>
          <p:nvSpPr>
            <p:cNvPr id="24" name="Title 1"/>
            <p:cNvSpPr txBox="1">
              <a:spLocks/>
            </p:cNvSpPr>
            <p:nvPr/>
          </p:nvSpPr>
          <p:spPr>
            <a:xfrm>
              <a:off x="539552" y="3717032"/>
              <a:ext cx="3880426" cy="287809"/>
            </a:xfrm>
            <a:prstGeom prst="rect">
              <a:avLst/>
            </a:prstGeom>
          </p:spPr>
          <p:txBody>
            <a:bodyPr vert="horz" lIns="91440" tIns="45720" rIns="91440" bIns="45720" rtlCol="0" anchor="t">
              <a:normAutofit fontScale="97500"/>
            </a:bodyPr>
            <a:lstStyle>
              <a:lvl1pPr algn="ctr" defTabSz="914400" rtl="0" eaLnBrk="1" latinLnBrk="0" hangingPunct="1">
                <a:spcBef>
                  <a:spcPct val="0"/>
                </a:spcBef>
                <a:buNone/>
                <a:defRPr sz="44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algn="l"/>
              <a:r>
                <a:rPr lang="en-GB" sz="1200" b="1" dirty="0">
                  <a:latin typeface="Arial" panose="020B0604020202020204" pitchFamily="34" charset="0"/>
                  <a:cs typeface="Arial" panose="020B0604020202020204" pitchFamily="34" charset="0"/>
                </a:rPr>
                <a:t>Ownership structure</a:t>
              </a:r>
            </a:p>
          </p:txBody>
        </p:sp>
        <p:cxnSp>
          <p:nvCxnSpPr>
            <p:cNvPr id="29" name="Straight Connector 28"/>
            <p:cNvCxnSpPr/>
            <p:nvPr/>
          </p:nvCxnSpPr>
          <p:spPr>
            <a:xfrm>
              <a:off x="539552" y="4005064"/>
              <a:ext cx="3880800" cy="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" name="TextBox 8"/>
          <p:cNvSpPr txBox="1"/>
          <p:nvPr/>
        </p:nvSpPr>
        <p:spPr>
          <a:xfrm>
            <a:off x="8442096" y="1412776"/>
            <a:ext cx="234360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7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</a:p>
        </p:txBody>
      </p:sp>
      <p:graphicFrame>
        <p:nvGraphicFramePr>
          <p:cNvPr id="30" name="Chart 29"/>
          <p:cNvGraphicFramePr/>
          <p:nvPr>
            <p:extLst>
              <p:ext uri="{D42A27DB-BD31-4B8C-83A1-F6EECF244321}">
                <p14:modId xmlns:p14="http://schemas.microsoft.com/office/powerpoint/2010/main" val="1394182184"/>
              </p:ext>
            </p:extLst>
          </p:nvPr>
        </p:nvGraphicFramePr>
        <p:xfrm>
          <a:off x="4736370" y="4078114"/>
          <a:ext cx="1970835" cy="22320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45442" y="2852936"/>
            <a:ext cx="349078" cy="2145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5736" y="2854363"/>
            <a:ext cx="704846" cy="904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2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39380" y="2852936"/>
            <a:ext cx="216024" cy="184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4" name="Picture 6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00264" y="2852936"/>
            <a:ext cx="407988" cy="1442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5" name="Picture 7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53112" y="2852936"/>
            <a:ext cx="298326" cy="1740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6" name="Picture 8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43745" y="2664283"/>
            <a:ext cx="341188" cy="1166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7" name="Picture 9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53914" y="2705299"/>
            <a:ext cx="361067" cy="756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8" name="Picture 10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83962" y="2636912"/>
            <a:ext cx="291128" cy="181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9" name="Picture 11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23928" y="2643229"/>
            <a:ext cx="195881" cy="1975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AutoShape 15" descr="Image result for maggy logo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1" name="AutoShape 17" descr="Image result for maggy logo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pic>
        <p:nvPicPr>
          <p:cNvPr id="7187" name="Picture 19" descr="https://www.brandsoftheworld.com/sites/default/files/styles/logo-thumbnail/public/0002/3783/brand.gif?itok=PrzK6duE"/>
          <p:cNvPicPr>
            <a:picLocks noChangeAspect="1" noChangeArrowheads="1"/>
          </p:cNvPicPr>
          <p:nvPr/>
        </p:nvPicPr>
        <p:blipFill rotWithShape="1"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846" t="25868" r="8022" b="24096"/>
          <a:stretch/>
        </p:blipFill>
        <p:spPr bwMode="auto">
          <a:xfrm>
            <a:off x="2483768" y="3497426"/>
            <a:ext cx="254010" cy="1475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88" name="Picture 20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3520" y="3456679"/>
            <a:ext cx="285262" cy="202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89" name="Picture 21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1720" y="3179521"/>
            <a:ext cx="233592" cy="176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91" name="Picture 23"/>
          <p:cNvPicPr>
            <a:picLocks noChangeAspect="1" noChangeArrowheads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15344" y="2935212"/>
            <a:ext cx="412440" cy="1242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92" name="Picture 24"/>
          <p:cNvPicPr>
            <a:picLocks noChangeAspect="1" noChangeArrowheads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648" y="2921757"/>
            <a:ext cx="214873" cy="1512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93" name="Picture 25"/>
          <p:cNvPicPr>
            <a:picLocks noChangeAspect="1" noChangeArrowheads="1"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1886741" y="2870292"/>
            <a:ext cx="152048" cy="254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94" name="Picture 26"/>
          <p:cNvPicPr>
            <a:picLocks noChangeAspect="1" noChangeArrowheads="1"/>
          </p:cNvPicPr>
          <p:nvPr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09483" y="3502424"/>
            <a:ext cx="352332" cy="1565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95" name="Picture 27"/>
          <p:cNvPicPr>
            <a:picLocks noChangeAspect="1" noChangeArrowheads="1"/>
          </p:cNvPicPr>
          <p:nvPr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90487" y="3456679"/>
            <a:ext cx="386053" cy="1769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96" name="Picture 28"/>
          <p:cNvPicPr>
            <a:picLocks noChangeAspect="1" noChangeArrowheads="1"/>
          </p:cNvPicPr>
          <p:nvPr/>
        </p:nvPicPr>
        <p:blipFill>
          <a:blip r:embed="rId2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48247" y="3454230"/>
            <a:ext cx="366811" cy="181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98" name="Picture 30" descr="Image result for purina logo"/>
          <p:cNvPicPr>
            <a:picLocks noChangeAspect="1" noChangeArrowheads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4675" y="3099694"/>
            <a:ext cx="575037" cy="1132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90" name="Picture 22"/>
          <p:cNvPicPr>
            <a:picLocks noChangeAspect="1" noChangeArrowheads="1"/>
          </p:cNvPicPr>
          <p:nvPr/>
        </p:nvPicPr>
        <p:blipFill>
          <a:blip r:embed="rId2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7824" y="3151993"/>
            <a:ext cx="287870" cy="1804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99" name="Picture 31"/>
          <p:cNvPicPr>
            <a:picLocks noChangeAspect="1" noChangeArrowheads="1"/>
          </p:cNvPicPr>
          <p:nvPr/>
        </p:nvPicPr>
        <p:blipFill>
          <a:blip r:embed="rId2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9792" y="3317440"/>
            <a:ext cx="340712" cy="1510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200" name="Picture 32"/>
          <p:cNvPicPr>
            <a:picLocks noChangeAspect="1" noChangeArrowheads="1"/>
          </p:cNvPicPr>
          <p:nvPr/>
        </p:nvPicPr>
        <p:blipFill>
          <a:blip r:embed="rId2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59815" y="3353723"/>
            <a:ext cx="223953" cy="1679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202" name="Picture 34" descr="Aero chocolate bar"/>
          <p:cNvPicPr>
            <a:picLocks noChangeAspect="1" noChangeArrowheads="1"/>
          </p:cNvPicPr>
          <p:nvPr/>
        </p:nvPicPr>
        <p:blipFill rotWithShape="1">
          <a:blip r:embed="rId2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997" r="16729" b="5414"/>
          <a:stretch/>
        </p:blipFill>
        <p:spPr bwMode="auto">
          <a:xfrm rot="5400000">
            <a:off x="3540580" y="3035896"/>
            <a:ext cx="178108" cy="4195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204" name="Picture 36" descr="Crunch chocolate bar"/>
          <p:cNvPicPr>
            <a:picLocks noChangeAspect="1" noChangeArrowheads="1"/>
          </p:cNvPicPr>
          <p:nvPr/>
        </p:nvPicPr>
        <p:blipFill rotWithShape="1">
          <a:blip r:embed="rId2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998" r="16353" b="5996"/>
          <a:stretch/>
        </p:blipFill>
        <p:spPr bwMode="auto">
          <a:xfrm rot="5400000">
            <a:off x="2535264" y="3086842"/>
            <a:ext cx="134937" cy="3381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206" name="Picture 38" descr="https://c1.staticflickr.com/4/3774/9782377481_18b2841744_b.jpg"/>
          <p:cNvPicPr>
            <a:picLocks noChangeAspect="1" noChangeArrowheads="1"/>
          </p:cNvPicPr>
          <p:nvPr/>
        </p:nvPicPr>
        <p:blipFill rotWithShape="1">
          <a:blip r:embed="rId2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99" t="5104" r="9710" b="10223"/>
          <a:stretch/>
        </p:blipFill>
        <p:spPr bwMode="auto">
          <a:xfrm>
            <a:off x="4006067" y="3179521"/>
            <a:ext cx="349909" cy="1622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59" name="Chart 58"/>
          <p:cNvGraphicFramePr/>
          <p:nvPr>
            <p:extLst>
              <p:ext uri="{D42A27DB-BD31-4B8C-83A1-F6EECF244321}">
                <p14:modId xmlns:p14="http://schemas.microsoft.com/office/powerpoint/2010/main" val="685653342"/>
              </p:ext>
            </p:extLst>
          </p:nvPr>
        </p:nvGraphicFramePr>
        <p:xfrm>
          <a:off x="6705621" y="4078114"/>
          <a:ext cx="1970835" cy="22320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8"/>
          </a:graphicData>
        </a:graphic>
      </p:graphicFrame>
      <p:graphicFrame>
        <p:nvGraphicFramePr>
          <p:cNvPr id="60" name="Chart 59"/>
          <p:cNvGraphicFramePr/>
          <p:nvPr>
            <p:extLst>
              <p:ext uri="{D42A27DB-BD31-4B8C-83A1-F6EECF244321}">
                <p14:modId xmlns:p14="http://schemas.microsoft.com/office/powerpoint/2010/main" val="3667408580"/>
              </p:ext>
            </p:extLst>
          </p:nvPr>
        </p:nvGraphicFramePr>
        <p:xfrm>
          <a:off x="2384271" y="4076700"/>
          <a:ext cx="2043267" cy="22320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9"/>
          </a:graphicData>
        </a:graphic>
      </p:graphicFrame>
      <p:graphicFrame>
        <p:nvGraphicFramePr>
          <p:cNvPr id="61" name="Chart 60"/>
          <p:cNvGraphicFramePr/>
          <p:nvPr>
            <p:extLst>
              <p:ext uri="{D42A27DB-BD31-4B8C-83A1-F6EECF244321}">
                <p14:modId xmlns:p14="http://schemas.microsoft.com/office/powerpoint/2010/main" val="3547014540"/>
              </p:ext>
            </p:extLst>
          </p:nvPr>
        </p:nvGraphicFramePr>
        <p:xfrm>
          <a:off x="460375" y="4076700"/>
          <a:ext cx="1970835" cy="22320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0"/>
          </a:graphicData>
        </a:graphic>
      </p:graphicFrame>
      <p:graphicFrame>
        <p:nvGraphicFramePr>
          <p:cNvPr id="15" name="Table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51508733"/>
              </p:ext>
            </p:extLst>
          </p:nvPr>
        </p:nvGraphicFramePr>
        <p:xfrm>
          <a:off x="4714095" y="1421043"/>
          <a:ext cx="3890354" cy="2223949"/>
        </p:xfrm>
        <a:graphic>
          <a:graphicData uri="http://schemas.openxmlformats.org/drawingml/2006/table">
            <a:tbl>
              <a:tblPr/>
              <a:tblGrid>
                <a:gridCol w="153679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8451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8451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8451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71073">
                <a:tc>
                  <a:txBody>
                    <a:bodyPr/>
                    <a:lstStyle/>
                    <a:p>
                      <a:pPr algn="l" fontAlgn="ctr"/>
                      <a:r>
                        <a:rPr lang="en-GB" sz="900" b="1" i="0" u="none" strike="noStrike" dirty="0" err="1">
                          <a:solidFill>
                            <a:srgbClr val="FFFFFF"/>
                          </a:solidFill>
                          <a:effectLst/>
                          <a:latin typeface="Arial"/>
                        </a:rPr>
                        <a:t>CHFm</a:t>
                      </a:r>
                      <a:r>
                        <a:rPr lang="en-GB" sz="9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/>
                        </a:rPr>
                        <a:t>, Dec YE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9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/>
                        </a:rPr>
                        <a:t>2014A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900" b="1" i="0" u="none" strike="noStrike">
                          <a:solidFill>
                            <a:srgbClr val="FFFFFF"/>
                          </a:solidFill>
                          <a:effectLst/>
                          <a:latin typeface="Arial"/>
                        </a:rPr>
                        <a:t>2015A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9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/>
                        </a:rPr>
                        <a:t>2016A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71073">
                <a:tc>
                  <a:txBody>
                    <a:bodyPr/>
                    <a:lstStyle/>
                    <a:p>
                      <a:pPr algn="l" fontAlgn="ctr"/>
                      <a:r>
                        <a:rPr lang="en-GB" sz="9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Revenues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9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91,865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9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89,083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9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89,786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71073">
                <a:tc>
                  <a:txBody>
                    <a:bodyPr/>
                    <a:lstStyle/>
                    <a:p>
                      <a:pPr algn="l" fontAlgn="ctr"/>
                      <a:r>
                        <a:rPr lang="en-GB" sz="900" b="0" i="1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% Growth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900" b="0" i="1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900" b="0" i="1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(3.0%)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900" b="0" i="1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0.8%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71073">
                <a:tc>
                  <a:txBody>
                    <a:bodyPr/>
                    <a:lstStyle/>
                    <a:p>
                      <a:pPr algn="l" fontAlgn="ctr"/>
                      <a:r>
                        <a:rPr lang="en-GB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Gross Profit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9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44,312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9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44,353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9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45,587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71073">
                <a:tc>
                  <a:txBody>
                    <a:bodyPr/>
                    <a:lstStyle/>
                    <a:p>
                      <a:pPr algn="l" fontAlgn="ctr"/>
                      <a:r>
                        <a:rPr lang="en-GB" sz="900" b="0" i="1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% Margin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900" b="0" i="1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48.2%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900" b="0" i="1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49.8%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900" b="0" i="1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50.8%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71073">
                <a:tc>
                  <a:txBody>
                    <a:bodyPr/>
                    <a:lstStyle/>
                    <a:p>
                      <a:pPr algn="l" fontAlgn="ctr"/>
                      <a:r>
                        <a:rPr lang="en-GB" sz="9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EBITDA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13,963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9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15,586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9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16,295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71073">
                <a:tc>
                  <a:txBody>
                    <a:bodyPr/>
                    <a:lstStyle/>
                    <a:p>
                      <a:pPr algn="l" fontAlgn="ctr"/>
                      <a:r>
                        <a:rPr lang="en-GB" sz="900" b="0" i="1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% Margin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900" b="0" i="1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15.2%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900" b="0" i="1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17.5%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900" b="0" i="1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18.1%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71073">
                <a:tc>
                  <a:txBody>
                    <a:bodyPr/>
                    <a:lstStyle/>
                    <a:p>
                      <a:pPr algn="l" fontAlgn="ctr"/>
                      <a:r>
                        <a:rPr lang="en-GB" sz="9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EBIT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9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10,905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12,408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9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13,163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71073">
                <a:tc>
                  <a:txBody>
                    <a:bodyPr/>
                    <a:lstStyle/>
                    <a:p>
                      <a:pPr algn="l" fontAlgn="ctr"/>
                      <a:r>
                        <a:rPr lang="en-GB" sz="900" b="0" i="1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% Margin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900" b="0" i="1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11.9%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900" b="0" i="1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13.9%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900" b="0" i="1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14.7%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71073">
                <a:tc>
                  <a:txBody>
                    <a:bodyPr/>
                    <a:lstStyle/>
                    <a:p>
                      <a:pPr algn="l" fontAlgn="ctr"/>
                      <a:r>
                        <a:rPr lang="en-GB" sz="9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Net Profit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9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14,456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9,066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8,531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71073">
                <a:tc>
                  <a:txBody>
                    <a:bodyPr/>
                    <a:lstStyle/>
                    <a:p>
                      <a:pPr algn="l" fontAlgn="ctr"/>
                      <a:r>
                        <a:rPr lang="en-GB" sz="900" b="0" i="1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% Margin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900" b="0" i="1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15.7%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900" b="0" i="1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10.2%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900" b="0" i="1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9.5%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71073">
                <a:tc>
                  <a:txBody>
                    <a:bodyPr/>
                    <a:lstStyle/>
                    <a:p>
                      <a:pPr algn="l" fontAlgn="ctr"/>
                      <a:r>
                        <a:rPr lang="en-GB" sz="9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Net Debt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9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12,325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9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15,425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13,913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171073">
                <a:tc>
                  <a:txBody>
                    <a:bodyPr/>
                    <a:lstStyle/>
                    <a:p>
                      <a:pPr algn="l" fontAlgn="ctr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Net Debt / EBITDA (x)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0.9x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1.0x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0.9x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  <p:pic>
        <p:nvPicPr>
          <p:cNvPr id="7208" name="Picture 40" descr="Nestlé"/>
          <p:cNvPicPr>
            <a:picLocks noChangeAspect="1" noChangeArrowheads="1"/>
          </p:cNvPicPr>
          <p:nvPr/>
        </p:nvPicPr>
        <p:blipFill rotWithShape="1">
          <a:blip r:embed="rId3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8290" b="-9100"/>
          <a:stretch/>
        </p:blipFill>
        <p:spPr bwMode="auto">
          <a:xfrm>
            <a:off x="6876257" y="398852"/>
            <a:ext cx="1728192" cy="5091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0" name="Title 1"/>
          <p:cNvSpPr txBox="1">
            <a:spLocks/>
          </p:cNvSpPr>
          <p:nvPr/>
        </p:nvSpPr>
        <p:spPr>
          <a:xfrm>
            <a:off x="539551" y="6309320"/>
            <a:ext cx="4174545" cy="359221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800" dirty="0">
                <a:latin typeface="Arial" panose="020B0604020202020204" pitchFamily="34" charset="0"/>
                <a:cs typeface="Arial" panose="020B0604020202020204" pitchFamily="34" charset="0"/>
              </a:rPr>
              <a:t>Source: Public information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26ED61-0B5D-41E0-80C3-462C8ED57116}" type="slidenum">
              <a:rPr lang="en-GB" smtClean="0"/>
              <a:pPr/>
              <a:t>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498729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12029</TotalTime>
  <Words>197</Words>
  <Application>Microsoft Office PowerPoint</Application>
  <PresentationFormat>On-screen Show (4:3)</PresentationFormat>
  <Paragraphs>74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Nestlé Company Overview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Currys</dc:creator>
  <cp:lastModifiedBy>NewPC</cp:lastModifiedBy>
  <cp:revision>687</cp:revision>
  <cp:lastPrinted>2017-04-05T09:28:08Z</cp:lastPrinted>
  <dcterms:created xsi:type="dcterms:W3CDTF">2017-03-31T20:17:35Z</dcterms:created>
  <dcterms:modified xsi:type="dcterms:W3CDTF">2017-12-23T18:01:02Z</dcterms:modified>
</cp:coreProperties>
</file>